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6" r:id="rId4"/>
    <p:sldId id="287" r:id="rId5"/>
    <p:sldId id="288" r:id="rId6"/>
    <p:sldId id="290" r:id="rId7"/>
    <p:sldId id="292" r:id="rId8"/>
    <p:sldId id="293" r:id="rId9"/>
    <p:sldId id="291" r:id="rId10"/>
    <p:sldId id="296" r:id="rId11"/>
    <p:sldId id="301" r:id="rId12"/>
    <p:sldId id="300" r:id="rId13"/>
    <p:sldId id="299" r:id="rId14"/>
    <p:sldId id="298" r:id="rId15"/>
    <p:sldId id="297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26" autoAdjust="0"/>
    <p:restoredTop sz="94660"/>
  </p:normalViewPr>
  <p:slideViewPr>
    <p:cSldViewPr snapToGrid="0">
      <p:cViewPr varScale="1">
        <p:scale>
          <a:sx n="91" d="100"/>
          <a:sy n="91" d="100"/>
        </p:scale>
        <p:origin x="93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1 тест</c:v>
                </c:pt>
                <c:pt idx="1">
                  <c:v>2 тест</c:v>
                </c:pt>
                <c:pt idx="2">
                  <c:v>3 тест</c:v>
                </c:pt>
                <c:pt idx="3">
                  <c:v>4 тест</c:v>
                </c:pt>
                <c:pt idx="4">
                  <c:v>5 тест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65</c:v>
                </c:pt>
                <c:pt idx="1">
                  <c:v>70</c:v>
                </c:pt>
                <c:pt idx="2">
                  <c:v>50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46-4551-99A7-EC527DACE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1203040"/>
        <c:axId val="431193240"/>
      </c:barChart>
      <c:catAx>
        <c:axId val="43120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193240"/>
        <c:crosses val="autoZero"/>
        <c:auto val="1"/>
        <c:lblAlgn val="ctr"/>
        <c:lblOffset val="100"/>
        <c:noMultiLvlLbl val="0"/>
      </c:catAx>
      <c:valAx>
        <c:axId val="431193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2030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D5EED-1F97-4F2A-811F-B406A6F5E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6FCF6A-DAC1-4A22-A1C6-A0C1CA265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9BA167-AEEE-4559-9105-E11736C78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58F570-0948-42B2-B245-2276DF0C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469EB-3B43-40F1-9C8F-5C55808B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57502E-ADA1-4703-BE6A-90EC328995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2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3F820-8511-4AEB-A7F8-C180233D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C0C2A1-FF7D-471E-8FA1-A25D6995C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59927C-E196-4F8B-BE78-B0265D057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9FB7E-4634-4081-90FA-BDF4F037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13F617-253E-4968-935B-F729E238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3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565FE5-936C-4D58-B110-6BD636F51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0E107A-F4DC-4882-A245-18341C994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79F21D-998A-494D-B1AC-CEEA66F1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A6098C-5E07-4A5C-846B-42D1D374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4B1240-AFF0-4266-B9D2-CDF6D91E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72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E1750-A55B-4A2D-8471-C9510DBF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7A60F8-AA53-40C9-B452-00103893C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647A2D-2165-4A86-A3DC-98D52342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F1C277-C663-437F-A88C-1F46E74B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5FF699-36C2-4C91-8E88-E8F1F952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9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92686-7282-45C5-A1CA-1E239648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41C1EB-8D1A-405A-90EE-EEF654850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9A63BF-95DB-451C-A393-8EB886D75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CC378A-B188-426B-97F2-446EEF48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B1D353-F7BC-4B27-8F9A-142ABD17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9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4AE4-53C9-4448-A18C-D97E48EB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1FA3FE-A45F-4BC9-A0BA-ED0064F8B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21550F-444A-4C32-ACD5-A7E2B1E69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C50DEC-31B2-4797-BD25-9E88FE05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957C74-571A-4687-BAAE-8880B6DB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B2AE59-EF63-409D-B700-8512D8F0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6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1D196-6724-4B91-88B9-37A1AEA9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2808C6-E189-4881-A60D-ABD64CDDF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4CE4E8-3625-4901-941F-39E386435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44FE26-5621-48BB-BD4F-0093C73F8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617D29-96DE-4435-88B0-70690737D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94DCE13-EFEC-4B04-9F50-762BAB3A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A74D00-3619-4E6B-84AD-9D709753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968D57-4D33-4B2A-BC03-C35E07DF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9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C0A9B-6BA3-4967-B402-E8BA2E2F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CB36D5-C88F-42A1-98FD-DB440AAB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3BBD3A-F0E0-4278-A00F-9960D708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2CA90A-4144-4C1F-998C-A9BA38F9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4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C1FEDA-AE0F-4552-88F5-1E574F60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CF1511-058F-4DB8-8B8E-63E8C98A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A0D7AC-717A-4196-B600-38426866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45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674CB-933E-47AA-80B1-1254834D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F1EC3B-2DB2-407D-A200-9CEA49F98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3CFEB9-3240-4969-9D56-8483FE09F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2006B-952D-421D-BA6A-A3121AD9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287F04-387E-42C3-8F43-31DF6689F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AA591D-B38E-4EE4-A687-4DB4015E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14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71156-7968-4E0B-BC72-B01A8EE0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03F869-536E-4047-B517-DEEDAEFC6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E4CC05-2190-4B44-99F8-FD3A96F4E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54FCE9-DED7-44ED-A344-37982091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E58A79-A089-48D5-B22C-EECD8971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FFEA4F-6BF2-4892-8445-F1D35AE8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0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338F6-2F64-4880-9A86-91B15CBEF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F16AEF-67F7-40CD-BB5B-B72EAE489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61215D-997F-44B3-BB00-61FBD44F4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5B34F-EC8D-454F-9882-95A213DFD72C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1FF930-B53D-4CDB-9D4D-8DA857BA9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2C8DD5-4CDC-44A1-BB3D-16F785EEE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D0B3E7-1680-4C1F-BE26-F7D72BB2043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9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1237" y="1698093"/>
            <a:ext cx="989371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k-KZ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kk-KZ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kk-KZ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Тақырыбы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endParaRPr lang="en-US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Халықаралық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зерттеу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тапсырмаларын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оқу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үрдісіне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енгізу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577943" y="1506824"/>
            <a:ext cx="3614057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968" y="-246784"/>
            <a:ext cx="2939352" cy="195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42030" y="224742"/>
            <a:ext cx="6664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Түркістан облысы</a:t>
            </a:r>
            <a:br>
              <a:rPr lang="kk-KZ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kk-KZ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Бәйдібек ауданының білім бөлімі</a:t>
            </a:r>
            <a:br>
              <a:rPr lang="kk-KZ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kk-KZ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«Абай атындағы жалпы білім беретін мектеп» КММ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417781" y="5238689"/>
            <a:ext cx="4855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i="1" dirty="0" smtClean="0">
                <a:solidFill>
                  <a:srgbClr val="002060"/>
                </a:solidFill>
              </a:rPr>
              <a:t>математика пәні мұғалімі</a:t>
            </a:r>
            <a:endParaRPr lang="ru-RU" sz="2000" i="1" dirty="0">
              <a:solidFill>
                <a:srgbClr val="002060"/>
              </a:solidFill>
            </a:endParaRPr>
          </a:p>
          <a:p>
            <a:pPr algn="ctr"/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Асанханұлы Нұрлыхан</a:t>
            </a:r>
            <a:endParaRPr lang="kk-KZ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70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4225158" y="1307433"/>
            <a:ext cx="79248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063959" y="947038"/>
            <a:ext cx="111280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endParaRPr lang="kk-KZ" sz="2000" b="1" dirty="0" smtClean="0">
              <a:ln w="10541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n w="10541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7442" y="1798980"/>
            <a:ext cx="54715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dirty="0" smtClean="0">
                <a:solidFill>
                  <a:srgbClr val="0D0D0D"/>
                </a:solidFill>
                <a:latin typeface="Söhne"/>
              </a:rPr>
              <a:t>       </a:t>
            </a:r>
            <a:r>
              <a:rPr lang="ru-RU" dirty="0" err="1" smtClean="0">
                <a:solidFill>
                  <a:srgbClr val="0D0D0D"/>
                </a:solidFill>
                <a:latin typeface="Söhne"/>
              </a:rPr>
              <a:t>Мектепте</a:t>
            </a:r>
            <a:r>
              <a:rPr lang="ru-RU" dirty="0" smtClean="0">
                <a:solidFill>
                  <a:srgbClr val="0D0D0D"/>
                </a:solidFill>
                <a:latin typeface="Söhne"/>
              </a:rPr>
              <a:t> география </a:t>
            </a:r>
            <a:r>
              <a:rPr lang="ru-RU" dirty="0">
                <a:solidFill>
                  <a:srgbClr val="0D0D0D"/>
                </a:solidFill>
                <a:latin typeface="Söhne"/>
              </a:rPr>
              <a:t>п</a:t>
            </a:r>
            <a:r>
              <a:rPr lang="en-US" dirty="0">
                <a:solidFill>
                  <a:srgbClr val="0D0D0D"/>
                </a:solidFill>
                <a:latin typeface="Söhne"/>
              </a:rPr>
              <a:t>ə</a:t>
            </a:r>
            <a:r>
              <a:rPr lang="ru-RU" dirty="0" err="1">
                <a:solidFill>
                  <a:srgbClr val="0D0D0D"/>
                </a:solidFill>
                <a:latin typeface="Söhne"/>
              </a:rPr>
              <a:t>нінің</a:t>
            </a:r>
            <a:r>
              <a:rPr lang="ru-RU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Söhne"/>
              </a:rPr>
              <a:t>мұғалімі</a:t>
            </a:r>
            <a:r>
              <a:rPr lang="ru-RU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Söhne"/>
              </a:rPr>
              <a:t>оқушылардан</a:t>
            </a:r>
            <a:r>
              <a:rPr lang="ru-RU" dirty="0">
                <a:solidFill>
                  <a:srgbClr val="0D0D0D"/>
                </a:solidFill>
                <a:latin typeface="Söhne"/>
              </a:rPr>
              <a:t>, </a:t>
            </a:r>
            <a:r>
              <a:rPr lang="en-US" dirty="0">
                <a:solidFill>
                  <a:srgbClr val="0D0D0D"/>
                </a:solidFill>
                <a:latin typeface="Söhne"/>
              </a:rPr>
              <a:t>ə</a:t>
            </a:r>
            <a:r>
              <a:rPr lang="ru-RU" dirty="0" err="1">
                <a:solidFill>
                  <a:srgbClr val="0D0D0D"/>
                </a:solidFill>
                <a:latin typeface="Söhne"/>
              </a:rPr>
              <a:t>рқайсысы</a:t>
            </a:r>
            <a:r>
              <a:rPr lang="ru-RU" dirty="0">
                <a:solidFill>
                  <a:srgbClr val="0D0D0D"/>
                </a:solidFill>
                <a:latin typeface="Söhne"/>
              </a:rPr>
              <a:t> 100 </a:t>
            </a:r>
            <a:r>
              <a:rPr lang="ru-RU" dirty="0" err="1" smtClean="0">
                <a:solidFill>
                  <a:srgbClr val="0D0D0D"/>
                </a:solidFill>
                <a:latin typeface="Söhne"/>
              </a:rPr>
              <a:t>балға</a:t>
            </a:r>
            <a:r>
              <a:rPr lang="ru-RU" dirty="0" smtClean="0">
                <a:solidFill>
                  <a:srgbClr val="0D0D0D"/>
                </a:solidFill>
                <a:latin typeface="Söhne"/>
              </a:rPr>
              <a:t> </a:t>
            </a:r>
            <a:r>
              <a:rPr lang="ru-RU" dirty="0" err="1" smtClean="0">
                <a:solidFill>
                  <a:srgbClr val="0D0D0D"/>
                </a:solidFill>
                <a:latin typeface="Söhne"/>
              </a:rPr>
              <a:t>бағаланатын</a:t>
            </a:r>
            <a:r>
              <a:rPr lang="ru-RU" dirty="0" smtClean="0">
                <a:solidFill>
                  <a:srgbClr val="0D0D0D"/>
                </a:solidFill>
                <a:latin typeface="Söhne"/>
              </a:rPr>
              <a:t> </a:t>
            </a:r>
            <a:r>
              <a:rPr lang="ru-RU" dirty="0" err="1" smtClean="0">
                <a:solidFill>
                  <a:srgbClr val="0D0D0D"/>
                </a:solidFill>
                <a:latin typeface="Söhne"/>
              </a:rPr>
              <a:t>тесттер</a:t>
            </a:r>
            <a:r>
              <a:rPr lang="ru-RU" dirty="0" smtClean="0">
                <a:solidFill>
                  <a:srgbClr val="0D0D0D"/>
                </a:solidFill>
                <a:latin typeface="Söhne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Söhne"/>
              </a:rPr>
              <a:t>алды</a:t>
            </a:r>
            <a:r>
              <a:rPr lang="ru-RU" dirty="0">
                <a:solidFill>
                  <a:srgbClr val="0D0D0D"/>
                </a:solidFill>
                <a:latin typeface="Söhne"/>
              </a:rPr>
              <a:t>. </a:t>
            </a:r>
            <a:r>
              <a:rPr lang="ru-RU" dirty="0" err="1" smtClean="0">
                <a:solidFill>
                  <a:srgbClr val="0D0D0D"/>
                </a:solidFill>
                <a:latin typeface="Söhne"/>
              </a:rPr>
              <a:t>Асхаттың</a:t>
            </a:r>
            <a:r>
              <a:rPr lang="ru-RU" dirty="0" smtClean="0">
                <a:solidFill>
                  <a:srgbClr val="0D0D0D"/>
                </a:solidFill>
                <a:latin typeface="Söhne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Söhne"/>
              </a:rPr>
              <a:t>алғашқы</a:t>
            </a:r>
            <a:r>
              <a:rPr lang="ru-RU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Söhne"/>
              </a:rPr>
              <a:t>төрт</a:t>
            </a:r>
            <a:r>
              <a:rPr lang="ru-RU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dirty="0" err="1" smtClean="0">
                <a:solidFill>
                  <a:srgbClr val="0D0D0D"/>
                </a:solidFill>
                <a:latin typeface="Söhne"/>
              </a:rPr>
              <a:t>тестінің</a:t>
            </a:r>
            <a:r>
              <a:rPr lang="ru-RU" dirty="0" smtClean="0">
                <a:solidFill>
                  <a:srgbClr val="0D0D0D"/>
                </a:solidFill>
                <a:latin typeface="Söhne"/>
              </a:rPr>
              <a:t> </a:t>
            </a:r>
            <a:r>
              <a:rPr lang="ru-RU" dirty="0" err="1" smtClean="0">
                <a:solidFill>
                  <a:srgbClr val="0D0D0D"/>
                </a:solidFill>
                <a:latin typeface="Söhne"/>
              </a:rPr>
              <a:t>қорытындысы</a:t>
            </a:r>
            <a:r>
              <a:rPr lang="ru-RU" dirty="0" smtClean="0">
                <a:solidFill>
                  <a:srgbClr val="0D0D0D"/>
                </a:solidFill>
                <a:latin typeface="Söhne"/>
              </a:rPr>
              <a:t> </a:t>
            </a:r>
            <a:r>
              <a:rPr lang="ru-RU" dirty="0" err="1" smtClean="0">
                <a:solidFill>
                  <a:srgbClr val="0D0D0D"/>
                </a:solidFill>
                <a:latin typeface="Söhne"/>
              </a:rPr>
              <a:t>диаграммада</a:t>
            </a:r>
            <a:r>
              <a:rPr lang="ru-RU" dirty="0" smtClean="0">
                <a:solidFill>
                  <a:srgbClr val="0D0D0D"/>
                </a:solidFill>
                <a:latin typeface="Söhne"/>
              </a:rPr>
              <a:t> </a:t>
            </a:r>
            <a:r>
              <a:rPr lang="ru-RU" dirty="0" err="1" smtClean="0">
                <a:solidFill>
                  <a:srgbClr val="0D0D0D"/>
                </a:solidFill>
                <a:latin typeface="Söhne"/>
              </a:rPr>
              <a:t>берілген</a:t>
            </a:r>
            <a:r>
              <a:rPr lang="ru-RU" dirty="0" smtClean="0">
                <a:solidFill>
                  <a:srgbClr val="0D0D0D"/>
                </a:solidFill>
                <a:latin typeface="Söhne"/>
              </a:rPr>
              <a:t>.</a:t>
            </a:r>
          </a:p>
          <a:p>
            <a:pPr algn="just"/>
            <a:r>
              <a:rPr lang="ru-RU" dirty="0" smtClean="0">
                <a:solidFill>
                  <a:srgbClr val="0D0D0D"/>
                </a:solidFill>
                <a:latin typeface="Söhne"/>
              </a:rPr>
              <a:t> </a:t>
            </a:r>
          </a:p>
          <a:p>
            <a:pPr algn="just"/>
            <a:r>
              <a:rPr lang="kk-KZ" b="1" dirty="0" smtClean="0">
                <a:solidFill>
                  <a:srgbClr val="0D0D0D"/>
                </a:solidFill>
                <a:latin typeface="Söhne"/>
              </a:rPr>
              <a:t>1 сұрақ. </a:t>
            </a:r>
            <a:r>
              <a:rPr lang="kk-KZ" dirty="0" smtClean="0">
                <a:solidFill>
                  <a:srgbClr val="0D0D0D"/>
                </a:solidFill>
                <a:latin typeface="Söhne"/>
              </a:rPr>
              <a:t>Егер Асхат «жақсы» бағасын алу үшін 5 тесттің қорытындысы бойынша орта балы 65-тен кем болмау керек болса, соңғы тесттен кемінде неше балл жинауы қажет?</a:t>
            </a:r>
          </a:p>
          <a:p>
            <a:pPr algn="just"/>
            <a:endParaRPr lang="kk-KZ" dirty="0" smtClean="0">
              <a:solidFill>
                <a:srgbClr val="0D0D0D"/>
              </a:solidFill>
              <a:latin typeface="Söhne"/>
            </a:endParaRPr>
          </a:p>
          <a:p>
            <a:pPr algn="just"/>
            <a:r>
              <a:rPr lang="kk-KZ" b="1" dirty="0" smtClean="0">
                <a:solidFill>
                  <a:srgbClr val="0D0D0D"/>
                </a:solidFill>
                <a:latin typeface="Söhne"/>
              </a:rPr>
              <a:t>2 сұрақ. </a:t>
            </a:r>
            <a:r>
              <a:rPr lang="kk-KZ" dirty="0" smtClean="0">
                <a:solidFill>
                  <a:srgbClr val="0D0D0D"/>
                </a:solidFill>
                <a:latin typeface="Söhne"/>
              </a:rPr>
              <a:t>Асхат соңғы тесттен 75 балл жинаса, </a:t>
            </a:r>
            <a:r>
              <a:rPr lang="kk-KZ" dirty="0">
                <a:solidFill>
                  <a:srgbClr val="0D0D0D"/>
                </a:solidFill>
                <a:latin typeface="Söhne"/>
              </a:rPr>
              <a:t>оның 5 тесттің қорытындысы бойынша орта </a:t>
            </a:r>
            <a:r>
              <a:rPr lang="kk-KZ" dirty="0" smtClean="0">
                <a:solidFill>
                  <a:srgbClr val="0D0D0D"/>
                </a:solidFill>
                <a:latin typeface="Söhne"/>
              </a:rPr>
              <a:t>балы неше?</a:t>
            </a:r>
            <a:endParaRPr lang="ru-RU" b="1" dirty="0" err="1">
              <a:solidFill>
                <a:srgbClr val="0D0D0D"/>
              </a:solidFill>
              <a:latin typeface="Söhne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53899" y="430270"/>
            <a:ext cx="4074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D0D0D"/>
                </a:solidFill>
                <a:latin typeface="Söhne"/>
              </a:rPr>
              <a:t>Географиядан</a:t>
            </a:r>
            <a:r>
              <a:rPr lang="ru-RU" sz="3200" b="1" dirty="0" smtClean="0">
                <a:solidFill>
                  <a:srgbClr val="0D0D0D"/>
                </a:solidFill>
                <a:latin typeface="Söhne"/>
              </a:rPr>
              <a:t> тест</a:t>
            </a:r>
            <a:endParaRPr lang="ru-RU" sz="32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38212" y="1307434"/>
            <a:ext cx="79248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24382412"/>
              </p:ext>
            </p:extLst>
          </p:nvPr>
        </p:nvGraphicFramePr>
        <p:xfrm>
          <a:off x="6371708" y="1531813"/>
          <a:ext cx="5263095" cy="4784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569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4225158" y="1307433"/>
            <a:ext cx="79248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063959" y="947038"/>
            <a:ext cx="111280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endParaRPr lang="kk-KZ" sz="2000" b="1" dirty="0" smtClean="0">
              <a:ln w="10541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n w="10541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53899" y="430270"/>
            <a:ext cx="3784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D0D0D"/>
                </a:solidFill>
                <a:latin typeface="Söhne"/>
              </a:rPr>
              <a:t>Қыналардың</a:t>
            </a:r>
            <a:r>
              <a:rPr lang="ru-RU" sz="3200" b="1" dirty="0" smtClean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3200" b="1" dirty="0" err="1" smtClean="0">
                <a:solidFill>
                  <a:srgbClr val="0D0D0D"/>
                </a:solidFill>
                <a:latin typeface="Söhne"/>
              </a:rPr>
              <a:t>өсуі</a:t>
            </a:r>
            <a:endParaRPr lang="ru-RU" sz="32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38212" y="1307434"/>
            <a:ext cx="79248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224" t="38650" r="8757" b="20995"/>
          <a:stretch/>
        </p:blipFill>
        <p:spPr>
          <a:xfrm>
            <a:off x="1159099" y="1375440"/>
            <a:ext cx="9890974" cy="295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4225158" y="1307433"/>
            <a:ext cx="79248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063959" y="947038"/>
            <a:ext cx="111280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endParaRPr lang="kk-KZ" sz="2000" b="1" dirty="0" smtClean="0">
              <a:ln w="10541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n w="10541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65512" y="1425079"/>
            <a:ext cx="999008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solidFill>
                  <a:srgbClr val="0D0D0D"/>
                </a:solidFill>
                <a:latin typeface="Söhne"/>
              </a:rPr>
              <a:t>Арман аулада жүрген көжек пен балапандардың аяқтары мен бастарын санады. Нәтижесінде </a:t>
            </a:r>
            <a:r>
              <a:rPr lang="ru-RU" sz="2000" dirty="0" err="1" smtClean="0">
                <a:solidFill>
                  <a:srgbClr val="0D0D0D"/>
                </a:solidFill>
                <a:latin typeface="Söhne"/>
              </a:rPr>
              <a:t>аяқтары</a:t>
            </a:r>
            <a:r>
              <a:rPr lang="ru-RU" sz="2000" dirty="0" smtClean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94, </a:t>
            </a:r>
            <a:r>
              <a:rPr lang="ru-RU" sz="2000" dirty="0" err="1" smtClean="0">
                <a:solidFill>
                  <a:srgbClr val="0D0D0D"/>
                </a:solidFill>
                <a:latin typeface="Söhne"/>
              </a:rPr>
              <a:t>бастарының</a:t>
            </a:r>
            <a:r>
              <a:rPr lang="ru-RU" sz="2000" dirty="0" smtClean="0">
                <a:solidFill>
                  <a:srgbClr val="0D0D0D"/>
                </a:solidFill>
                <a:latin typeface="Söhne"/>
              </a:rPr>
              <a:t> саны </a:t>
            </a:r>
            <a:r>
              <a:rPr lang="kk-KZ" sz="2000" dirty="0" smtClean="0">
                <a:solidFill>
                  <a:srgbClr val="0D0D0D"/>
                </a:solidFill>
                <a:latin typeface="Söhne"/>
              </a:rPr>
              <a:t>екенін анықтады</a:t>
            </a:r>
          </a:p>
          <a:p>
            <a:endParaRPr lang="ru-RU" sz="2000" dirty="0" smtClean="0">
              <a:solidFill>
                <a:srgbClr val="0D0D0D"/>
              </a:solidFill>
              <a:latin typeface="Söhne"/>
            </a:endParaRPr>
          </a:p>
          <a:p>
            <a:r>
              <a:rPr lang="ru-RU" sz="1200" dirty="0" smtClean="0">
                <a:solidFill>
                  <a:srgbClr val="0D0D0D"/>
                </a:solidFill>
                <a:latin typeface="Söhne"/>
              </a:rPr>
              <a:t> </a:t>
            </a:r>
          </a:p>
          <a:p>
            <a:r>
              <a:rPr lang="kk-KZ" sz="2000" b="1" dirty="0" smtClean="0">
                <a:solidFill>
                  <a:srgbClr val="0D0D0D"/>
                </a:solidFill>
                <a:latin typeface="Söhne"/>
              </a:rPr>
              <a:t>1 сұрақ. </a:t>
            </a:r>
            <a:r>
              <a:rPr lang="kk-KZ" sz="2000" dirty="0" smtClean="0">
                <a:solidFill>
                  <a:srgbClr val="0D0D0D"/>
                </a:solidFill>
                <a:latin typeface="Söhne"/>
              </a:rPr>
              <a:t>Кестені толтыр?</a:t>
            </a:r>
          </a:p>
          <a:p>
            <a:endParaRPr lang="kk-KZ" sz="2000" dirty="0">
              <a:solidFill>
                <a:srgbClr val="0D0D0D"/>
              </a:solidFill>
              <a:latin typeface="Söhne"/>
            </a:endParaRPr>
          </a:p>
          <a:p>
            <a:endParaRPr lang="kk-KZ" sz="2000" dirty="0" smtClean="0">
              <a:solidFill>
                <a:srgbClr val="0D0D0D"/>
              </a:solidFill>
              <a:latin typeface="Söhne"/>
            </a:endParaRPr>
          </a:p>
          <a:p>
            <a:r>
              <a:rPr lang="kk-KZ" sz="2000" b="1" dirty="0" smtClean="0">
                <a:solidFill>
                  <a:srgbClr val="0D0D0D"/>
                </a:solidFill>
                <a:latin typeface="Söhne"/>
              </a:rPr>
              <a:t>2 сұрақ. </a:t>
            </a:r>
            <a:r>
              <a:rPr lang="kk-KZ" sz="2000" dirty="0">
                <a:solidFill>
                  <a:srgbClr val="0D0D0D"/>
                </a:solidFill>
                <a:latin typeface="Söhne"/>
              </a:rPr>
              <a:t>Қайсысының саны көп? Неліктен?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39499" y="542460"/>
            <a:ext cx="5522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rgbClr val="0D0D0D"/>
                </a:solidFill>
                <a:latin typeface="Söhne"/>
              </a:rPr>
              <a:t>Көжектер мен балапандар</a:t>
            </a:r>
            <a:endParaRPr lang="ru-RU" sz="32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38212" y="1307434"/>
            <a:ext cx="79248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Picture 2" descr="Картинки по запросу цыпленок и зайчик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090" y="4447064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Картинки по запросу зайчик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96" y="3974158"/>
            <a:ext cx="1895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234043"/>
              </p:ext>
            </p:extLst>
          </p:nvPr>
        </p:nvGraphicFramePr>
        <p:xfrm>
          <a:off x="5489034" y="2379961"/>
          <a:ext cx="5397047" cy="731520"/>
        </p:xfrm>
        <a:graphic>
          <a:graphicData uri="http://schemas.openxmlformats.org/drawingml/2006/table">
            <a:tbl>
              <a:tblPr/>
              <a:tblGrid>
                <a:gridCol w="1799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9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30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Бастары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Аяқтары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0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Балапан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0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Көжек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1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4225158" y="1307433"/>
            <a:ext cx="79248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063959" y="947038"/>
            <a:ext cx="111280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endParaRPr lang="kk-KZ" sz="2000" b="1" dirty="0" smtClean="0">
              <a:ln w="10541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n w="10541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65512" y="1425079"/>
            <a:ext cx="99900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D0D0D"/>
                </a:solidFill>
                <a:latin typeface="Söhne"/>
              </a:rPr>
              <a:t>1 –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сұрақ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: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Үстел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теннисі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бойынша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жарыс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Теун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,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Риек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,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Беп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және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Дэрк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клубта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үстел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теннисі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бойынша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топ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жинақтады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.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Әрбір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ойыншы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басқасына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қарсы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бір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реттен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ойнап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шыққысы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келеді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.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Олар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ойын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үшін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екі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үстелді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алып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қойды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. </a:t>
            </a:r>
            <a:r>
              <a:rPr lang="ru-RU" sz="2000" dirty="0" smtClean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 smtClean="0">
                <a:solidFill>
                  <a:srgbClr val="0D0D0D"/>
                </a:solidFill>
                <a:latin typeface="Söhne"/>
              </a:rPr>
              <a:t>Әр</a:t>
            </a:r>
            <a:r>
              <a:rPr lang="ru-RU" sz="2000" dirty="0" smtClean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ойында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ойнайтын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ойыншының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атын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жаза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отырып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,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матчтың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келесі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кестесін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толтырыңыз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. </a:t>
            </a:r>
          </a:p>
          <a:p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53899" y="430270"/>
            <a:ext cx="6465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0D0D0D"/>
                </a:solidFill>
                <a:latin typeface="Söhne"/>
              </a:rPr>
              <a:t>Үстел</a:t>
            </a:r>
            <a:r>
              <a:rPr lang="ru-RU" sz="3200" b="1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3200" b="1" dirty="0" err="1">
                <a:solidFill>
                  <a:srgbClr val="0D0D0D"/>
                </a:solidFill>
                <a:latin typeface="Söhne"/>
              </a:rPr>
              <a:t>теннисі</a:t>
            </a:r>
            <a:r>
              <a:rPr lang="ru-RU" sz="3200" b="1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3200" b="1" dirty="0" err="1">
                <a:solidFill>
                  <a:srgbClr val="0D0D0D"/>
                </a:solidFill>
                <a:latin typeface="Söhne"/>
              </a:rPr>
              <a:t>бойынша</a:t>
            </a:r>
            <a:r>
              <a:rPr lang="ru-RU" sz="3200" b="1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3200" b="1" dirty="0" err="1">
                <a:solidFill>
                  <a:srgbClr val="0D0D0D"/>
                </a:solidFill>
                <a:latin typeface="Söhne"/>
              </a:rPr>
              <a:t>жарыс</a:t>
            </a:r>
            <a:endParaRPr lang="ru-RU" sz="32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38212" y="1307434"/>
            <a:ext cx="79248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928" t="27597" r="10637" b="24340"/>
          <a:stretch/>
        </p:blipFill>
        <p:spPr>
          <a:xfrm>
            <a:off x="2006425" y="3219208"/>
            <a:ext cx="8515615" cy="30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7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4225158" y="1307433"/>
            <a:ext cx="79248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063959" y="947038"/>
            <a:ext cx="111280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endParaRPr lang="kk-KZ" sz="2000" b="1" dirty="0" smtClean="0">
              <a:ln w="10541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n w="10541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65512" y="1425079"/>
            <a:ext cx="999008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D0D0D"/>
                </a:solidFill>
                <a:latin typeface="Söhne"/>
              </a:rPr>
              <a:t>Масштабы 1:11600000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картада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Қарағанды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қаласы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мен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Қостанай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қаласының</a:t>
            </a:r>
            <a:endParaRPr lang="ru-RU" sz="2000" dirty="0">
              <a:solidFill>
                <a:srgbClr val="0D0D0D"/>
              </a:solidFill>
              <a:latin typeface="Söhne"/>
            </a:endParaRPr>
          </a:p>
          <a:p>
            <a:r>
              <a:rPr lang="ru-RU" sz="2000" dirty="0" err="1">
                <a:solidFill>
                  <a:srgbClr val="0D0D0D"/>
                </a:solidFill>
                <a:latin typeface="Söhne"/>
              </a:rPr>
              <a:t>арақашықтығы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8 см-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ге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тең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.</a:t>
            </a:r>
          </a:p>
          <a:p>
            <a:r>
              <a:rPr lang="ru-RU" sz="1200" dirty="0" smtClean="0">
                <a:solidFill>
                  <a:srgbClr val="0D0D0D"/>
                </a:solidFill>
                <a:latin typeface="Söhne"/>
              </a:rPr>
              <a:t> </a:t>
            </a:r>
          </a:p>
          <a:p>
            <a:r>
              <a:rPr lang="kk-KZ" sz="2000" b="1" dirty="0" smtClean="0">
                <a:solidFill>
                  <a:srgbClr val="0D0D0D"/>
                </a:solidFill>
                <a:latin typeface="Söhne"/>
              </a:rPr>
              <a:t>1 сұрақ. </a:t>
            </a:r>
            <a:r>
              <a:rPr lang="kk-KZ" sz="2000" dirty="0" smtClean="0">
                <a:solidFill>
                  <a:srgbClr val="0D0D0D"/>
                </a:solidFill>
                <a:latin typeface="Söhne"/>
              </a:rPr>
              <a:t>Қарағанды </a:t>
            </a:r>
            <a:r>
              <a:rPr lang="kk-KZ" sz="2000" dirty="0">
                <a:solidFill>
                  <a:srgbClr val="0D0D0D"/>
                </a:solidFill>
                <a:latin typeface="Söhne"/>
              </a:rPr>
              <a:t>мен Қостанай қалаларының арақашықтығы қанша</a:t>
            </a:r>
          </a:p>
          <a:p>
            <a:r>
              <a:rPr lang="kk-KZ" sz="2000" dirty="0">
                <a:solidFill>
                  <a:srgbClr val="0D0D0D"/>
                </a:solidFill>
                <a:latin typeface="Söhne"/>
              </a:rPr>
              <a:t>километрді құрайды</a:t>
            </a:r>
            <a:r>
              <a:rPr lang="kk-KZ" sz="2000" dirty="0" smtClean="0">
                <a:solidFill>
                  <a:srgbClr val="0D0D0D"/>
                </a:solidFill>
                <a:latin typeface="Söhne"/>
              </a:rPr>
              <a:t>?</a:t>
            </a:r>
          </a:p>
          <a:p>
            <a:endParaRPr lang="kk-KZ" sz="1400" dirty="0">
              <a:solidFill>
                <a:srgbClr val="0D0D0D"/>
              </a:solidFill>
              <a:latin typeface="Söhne"/>
            </a:endParaRPr>
          </a:p>
          <a:p>
            <a:r>
              <a:rPr lang="kk-KZ" sz="2000" b="1" dirty="0" smtClean="0">
                <a:solidFill>
                  <a:srgbClr val="0D0D0D"/>
                </a:solidFill>
                <a:latin typeface="Söhne"/>
              </a:rPr>
              <a:t>2 сұрақ. </a:t>
            </a:r>
            <a:r>
              <a:rPr lang="kk-KZ" sz="2000" dirty="0">
                <a:solidFill>
                  <a:srgbClr val="0D0D0D"/>
                </a:solidFill>
                <a:latin typeface="Söhne"/>
              </a:rPr>
              <a:t>Егер 100 км-ге 8 л бензин қажет болса, онда осы қалалардың</a:t>
            </a:r>
          </a:p>
          <a:p>
            <a:r>
              <a:rPr lang="kk-KZ" sz="2000" dirty="0">
                <a:solidFill>
                  <a:srgbClr val="0D0D0D"/>
                </a:solidFill>
                <a:latin typeface="Söhne"/>
              </a:rPr>
              <a:t>аралығына қандай мөлшерде бензин жұмсалады?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53899" y="430270"/>
            <a:ext cx="1050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D0D0D"/>
                </a:solidFill>
                <a:latin typeface="Söhne"/>
              </a:rPr>
              <a:t>Жол</a:t>
            </a:r>
            <a:endParaRPr lang="ru-RU" sz="32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38212" y="1307434"/>
            <a:ext cx="79248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28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4644633" y="1232007"/>
            <a:ext cx="79248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205627" y="1669354"/>
            <a:ext cx="957399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k-KZ" sz="2800" b="1" i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2800" b="1" i="1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Оқушылардың функционалдық сауаттылығы – белгілі бір деңгейдегі білімнің жиынтығын, соның негізгі құзіреттілігін білуі, соны өмірде тиімді қолдана білетіндігін көрсетеді. Мектеп оқушыларының функционалдық сауаттылығын қалыптастыру – проблеманы </a:t>
            </a:r>
            <a:r>
              <a:rPr lang="kk-KZ" sz="2800" b="1" i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шешуі</a:t>
            </a:r>
            <a:r>
              <a:rPr lang="kk-KZ" sz="2800" b="1" i="1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қажетті ақпаратты табуы, өз ойын айта алуы ретінде көрініс табады. </a:t>
            </a:r>
            <a:endParaRPr lang="ru-RU" sz="2800" b="1" cap="none" spc="0" dirty="0">
              <a:ln w="10541" cmpd="sng">
                <a:noFill/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3548" y="340978"/>
            <a:ext cx="3411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i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-12478" y="1232007"/>
            <a:ext cx="79248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71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4057" y="2209453"/>
            <a:ext cx="1060994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8000" b="1" dirty="0" smtClean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НАЗАРЛАРЫҢЫЗҒА РАҚМЕТ!</a:t>
            </a:r>
            <a:endParaRPr lang="ru-RU" sz="8000" b="1" dirty="0">
              <a:ln w="10541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4267200" y="987309"/>
            <a:ext cx="79248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347295" y="1785263"/>
            <a:ext cx="957399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k-KZ" sz="2800" b="1" i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Халықаралық </a:t>
            </a:r>
            <a:r>
              <a:rPr lang="kk-KZ" sz="2800" b="1" i="1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зерттеу сұрақтарының бірегейлігі </a:t>
            </a:r>
            <a:r>
              <a:rPr lang="kk-KZ" sz="2800" b="1" i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оқушылар тест </a:t>
            </a:r>
            <a:r>
              <a:rPr lang="kk-KZ" sz="2800" b="1" i="1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тапсырмаларын орындау барысында күнделікті өмірлік жағдаяттарға байланысты математикалық пайымдауларды қолданудың маңыздылығын түсінеді. </a:t>
            </a:r>
            <a:endParaRPr lang="ru-RU" sz="2800" b="1" cap="none" spc="0" dirty="0">
              <a:ln w="10541" cmpd="sng">
                <a:noFill/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747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4267200" y="1644129"/>
            <a:ext cx="79248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973807" y="1823897"/>
            <a:ext cx="1028232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k-KZ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Фундаметалды математикалық идеялар» </a:t>
            </a:r>
            <a:r>
              <a:rPr lang="kk-KZ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мынадай облыстарды қамтиды: </a:t>
            </a:r>
            <a:endParaRPr lang="kk-KZ" dirty="0" smtClean="0">
              <a:ln w="10541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kk-KZ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Айнымалы және қатынас» </a:t>
            </a:r>
            <a:endParaRPr lang="kk-KZ" b="1" dirty="0" smtClean="0">
              <a:ln w="10541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kk-KZ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Кеңістік және пішін» </a:t>
            </a:r>
            <a:endParaRPr lang="kk-KZ" b="1" dirty="0" smtClean="0">
              <a:ln w="10541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kk-KZ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Белгісіздік» </a:t>
            </a:r>
            <a:endParaRPr lang="kk-KZ" b="1" dirty="0" smtClean="0">
              <a:ln w="10541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kk-KZ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Сан» </a:t>
            </a:r>
            <a:endParaRPr lang="kk-KZ" b="1" dirty="0">
              <a:ln w="10541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k-KZ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Математикалық құзыреттілік» </a:t>
            </a:r>
            <a:r>
              <a:rPr lang="kk-KZ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дағдының үш деңгейін біріктіреді. </a:t>
            </a:r>
            <a:endParaRPr lang="kk-KZ" dirty="0" smtClean="0">
              <a:ln w="10541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kk-KZ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Елестету» </a:t>
            </a:r>
            <a:endParaRPr lang="kk-KZ" dirty="0">
              <a:ln w="10541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kk-KZ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Байланыс орнату» </a:t>
            </a:r>
            <a:endParaRPr lang="kk-KZ" b="1" dirty="0" smtClean="0">
              <a:ln w="10541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kk-KZ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Ойлау</a:t>
            </a:r>
            <a:r>
              <a:rPr lang="kk-KZ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cap="none" spc="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PISA </a:t>
            </a:r>
            <a:r>
              <a:rPr lang="kk-KZ" b="1" cap="none" spc="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форматындағы тапсырмалар түрлері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kk-KZ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Ашық түрдегі тапсырмалар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kk-KZ" b="1" cap="none" spc="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Жабық түрдегі тапсырмалар</a:t>
            </a:r>
            <a:endParaRPr lang="ru-RU" cap="none" spc="0" dirty="0">
              <a:ln w="10541" cmpd="sng">
                <a:noFill/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4507" y="510255"/>
            <a:ext cx="90710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жобасындағы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Математикалық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сауаттылық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бағытының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қалайтын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</a:t>
            </a:r>
          </a:p>
        </p:txBody>
      </p:sp>
    </p:spTree>
    <p:extLst>
      <p:ext uri="{BB962C8B-B14F-4D97-AF65-F5344CB8AC3E}">
        <p14:creationId xmlns:p14="http://schemas.microsoft.com/office/powerpoint/2010/main" val="14106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4267200" y="1123358"/>
            <a:ext cx="79248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063959" y="1252148"/>
            <a:ext cx="102823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k-KZ" sz="20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Әлихан күнде таңертең ерте тұрып жүгірумен айналысуды шешті. Ол алғашқы күні 2 км жүгіріп, шаршағандықтан тоқтатты.  Әлихан 30 күн бойы әрбір келесі күні алдыңғы күнге қарағанда 100 метр артық жүгіріп отырды.</a:t>
            </a:r>
          </a:p>
          <a:p>
            <a:r>
              <a:rPr lang="kk-KZ" sz="20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1 сұрақ. </a:t>
            </a:r>
            <a:r>
              <a:rPr lang="kk-KZ" sz="20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Әлихан 30-шы күні неше қашықтыққа жүгірді?</a:t>
            </a:r>
          </a:p>
          <a:p>
            <a:r>
              <a:rPr lang="kk-KZ" sz="20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2 сұрақ. </a:t>
            </a:r>
            <a:r>
              <a:rPr lang="kk-KZ" sz="20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Әлихан бастапқыда 30 күн ішінде 100 км қашықтықтан аса жүгіріп өтуді жоспарлаған болса, ол жоспарлаған қашықтықты жүгіріп өтті ме?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91931" y="471349"/>
            <a:ext cx="9071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Таңғы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жүгіру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52" y="3548934"/>
            <a:ext cx="4623515" cy="260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4267200" y="1123358"/>
            <a:ext cx="79248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063959" y="1252148"/>
            <a:ext cx="102823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k-KZ" sz="20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Әлихан күнде таңертең ерте тұрып жүгірумен айналысуды шешті. Ол алғашқы күні 2 км жүгіріп, шаршағандықтан тоқтатты.  Әлихан 30 күн бойы әрбір келесі күні алдыңғы күнге қарағанда 100 метр артық жүгіріп отырды.</a:t>
            </a:r>
          </a:p>
          <a:p>
            <a:r>
              <a:rPr lang="kk-KZ" sz="20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1 сұрақ. </a:t>
            </a:r>
            <a:r>
              <a:rPr lang="kk-KZ" sz="20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Әлихан 30-шы күні неше қашықтыққа жүгірді?</a:t>
            </a:r>
          </a:p>
          <a:p>
            <a:r>
              <a:rPr lang="kk-KZ" sz="20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2 сұрақ. </a:t>
            </a:r>
            <a:r>
              <a:rPr lang="kk-KZ" sz="20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Әлихан бастапқыда 30 күн ішінде 100 км қашықтықтан аса жүгіріп өтуді жоспарлаған болса, ол жоспарлаған қашықтықты жүгіріп өтті ме?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91931" y="471349"/>
            <a:ext cx="9071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Таңғы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жүгіру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930878" y="3267410"/>
                <a:ext cx="9537425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just"/>
                <a:r>
                  <a:rPr lang="kk-KZ" sz="2000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1.	Арифметикалық прогрессияның </a:t>
                </a:r>
                <a:r>
                  <a:rPr lang="en-US" sz="2000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n-</a:t>
                </a:r>
                <a:r>
                  <a:rPr lang="kk-KZ" sz="2000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ші мүшесін табу </a:t>
                </a:r>
              </a:p>
              <a:p>
                <a:pPr algn="just"/>
                <a:r>
                  <a:rPr lang="kk-KZ" sz="2000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n w="10541" cmpd="sng">
                              <a:noFill/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n w="10541" cmpd="sng">
                              <a:noFill/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n w="10541" cmpd="sng">
                              <a:noFill/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n w="10541" cmpd="sng">
                          <a:noFill/>
                          <a:prstDash val="solid"/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=2</m:t>
                    </m:r>
                    <m:r>
                      <a:rPr lang="ru-RU" sz="2000" b="0" i="1" smtClean="0">
                        <a:ln w="10541" cmpd="sng">
                          <a:noFill/>
                          <a:prstDash val="solid"/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км=2000м</m:t>
                    </m:r>
                  </m:oMath>
                </a14:m>
                <a:endParaRPr lang="ru-RU" sz="2000" b="0" dirty="0" smtClean="0">
                  <a:ln w="10541" cmpd="sng">
                    <a:noFill/>
                    <a:prstDash val="solid"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ru-RU" sz="2000" b="0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n w="10541" cmpd="sng">
                          <a:noFill/>
                          <a:prstDash val="solid"/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d</m:t>
                    </m:r>
                    <m:r>
                      <a:rPr lang="en-US" sz="2000" i="1">
                        <a:ln w="10541" cmpd="sng">
                          <a:noFill/>
                          <a:prstDash val="solid"/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000" b="0" i="1" smtClean="0">
                        <a:ln w="10541" cmpd="sng">
                          <a:noFill/>
                          <a:prstDash val="solid"/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ru-RU" sz="2000" i="1">
                        <a:ln w="10541" cmpd="sng">
                          <a:noFill/>
                          <a:prstDash val="solid"/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00м</m:t>
                    </m:r>
                  </m:oMath>
                </a14:m>
                <a:endParaRPr lang="en-US" sz="2000" dirty="0" smtClean="0">
                  <a:ln w="10541" cmpd="sng">
                    <a:noFill/>
                    <a:prstDash val="solid"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000" dirty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n w="10541" cmpd="sng">
                              <a:noFill/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n w="10541" cmpd="sng">
                              <a:noFill/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n w="10541" cmpd="sng">
                              <a:noFill/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30</m:t>
                        </m:r>
                      </m:sub>
                    </m:sSub>
                    <m:r>
                      <a:rPr lang="en-US" sz="2000" i="1">
                        <a:ln w="10541" cmpd="sng">
                          <a:noFill/>
                          <a:prstDash val="solid"/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000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2000" dirty="0">
                  <a:ln w="10541" cmpd="sng">
                    <a:noFill/>
                    <a:prstDash val="solid"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78" y="3267410"/>
                <a:ext cx="9537425" cy="1323439"/>
              </a:xfrm>
              <a:prstGeom prst="rect">
                <a:avLst/>
              </a:prstGeom>
              <a:blipFill>
                <a:blip r:embed="rId2"/>
                <a:stretch>
                  <a:fillRect l="-703" t="-2765" b="-73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447478" y="3628686"/>
                <a:ext cx="48952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n w="10541" cmpd="sng">
                              <a:noFill/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n w="10541" cmpd="sng">
                              <a:noFill/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n w="10541" cmpd="sng">
                              <a:noFill/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30</m:t>
                        </m:r>
                      </m:sub>
                    </m:sSub>
                    <m:r>
                      <a:rPr lang="en-US" i="1">
                        <a:ln w="10541" cmpd="sng">
                          <a:noFill/>
                          <a:prstDash val="solid"/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n w="10541" cmpd="sng">
                              <a:noFill/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n w="10541" cmpd="sng">
                              <a:noFill/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n w="10541" cmpd="sng">
                              <a:noFill/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+(n-1)d = 2000 + 29•100</a:t>
                </a:r>
                <a:r>
                  <a:rPr lang="ru-RU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4900</a:t>
                </a:r>
                <a:r>
                  <a:rPr lang="ru-RU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м</a:t>
                </a:r>
                <a:r>
                  <a:rPr lang="en-US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=4,9</a:t>
                </a:r>
                <a:r>
                  <a:rPr lang="kk-KZ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км</a:t>
                </a:r>
                <a:endParaRPr lang="en-US" dirty="0">
                  <a:ln w="10541" cmpd="sng">
                    <a:noFill/>
                    <a:prstDash val="solid"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478" y="3628686"/>
                <a:ext cx="4895251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r="-37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930878" y="4804305"/>
                <a:ext cx="11261122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kk-KZ" sz="2000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2.	</a:t>
                </a:r>
                <a:r>
                  <a:rPr lang="kk-KZ" sz="2000" dirty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Арифметикалық прогрессияның </a:t>
                </a:r>
                <a:r>
                  <a:rPr lang="kk-KZ" sz="2000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алғашқы </a:t>
                </a:r>
                <a:r>
                  <a:rPr lang="en-US" sz="2000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kk-KZ" sz="2000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мүшесінің қосындысын табу </a:t>
                </a:r>
                <a:endParaRPr lang="kk-KZ" sz="2000" i="1" dirty="0">
                  <a:ln w="10541" cmpd="sng">
                    <a:noFill/>
                    <a:prstDash val="solid"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kk-KZ" sz="2000" i="1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n w="10541" cmpd="sng">
                              <a:noFill/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n w="10541" cmpd="sng">
                              <a:noFill/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n w="10541" cmpd="sng">
                              <a:noFill/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n w="10541" cmpd="sng">
                          <a:noFill/>
                          <a:prstDash val="solid"/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ru-RU" sz="2000" b="0" i="1" smtClean="0">
                        <a:ln w="10541" cmpd="sng">
                          <a:noFill/>
                          <a:prstDash val="solid"/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2000м</m:t>
                    </m:r>
                  </m:oMath>
                </a14:m>
                <a:endParaRPr lang="en-US" sz="2000" dirty="0" smtClean="0">
                  <a:ln w="10541" cmpd="sng">
                    <a:noFill/>
                    <a:prstDash val="solid"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dirty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n w="10541" cmpd="sng">
                              <a:noFill/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n w="10541" cmpd="sng">
                              <a:noFill/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n w="10541" cmpd="sng">
                              <a:noFill/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30</m:t>
                        </m:r>
                      </m:sub>
                    </m:sSub>
                    <m:r>
                      <a:rPr lang="en-US" sz="2000" i="1">
                        <a:ln w="10541" cmpd="sng">
                          <a:noFill/>
                          <a:prstDash val="solid"/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kk-KZ" sz="2000" b="0" i="1" smtClean="0">
                        <a:ln w="10541" cmpd="sng">
                          <a:noFill/>
                          <a:prstDash val="solid"/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4900м</m:t>
                    </m:r>
                  </m:oMath>
                </a14:m>
                <a:endParaRPr lang="kk-KZ" sz="2000" dirty="0" smtClean="0">
                  <a:ln w="10541" cmpd="sng">
                    <a:noFill/>
                    <a:prstDash val="solid"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kk-KZ" sz="2000" dirty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n w="10541" cmpd="sng">
                              <a:noFill/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n w="10541" cmpd="sng">
                              <a:noFill/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n w="10541" cmpd="sng">
                              <a:noFill/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30</m:t>
                        </m:r>
                      </m:sub>
                    </m:sSub>
                    <m:r>
                      <a:rPr lang="en-US" sz="2000" i="1">
                        <a:ln w="10541" cmpd="sng">
                          <a:noFill/>
                          <a:prstDash val="solid"/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000" b="0" i="1" smtClean="0">
                        <a:ln w="10541" cmpd="sng">
                          <a:noFill/>
                          <a:prstDash val="solid"/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?</m:t>
                    </m:r>
                  </m:oMath>
                </a14:m>
                <a:endParaRPr lang="ru-RU" sz="2000" dirty="0">
                  <a:ln w="10541" cmpd="sng">
                    <a:noFill/>
                    <a:prstDash val="solid"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78" y="4804305"/>
                <a:ext cx="11261122" cy="1323439"/>
              </a:xfrm>
              <a:prstGeom prst="rect">
                <a:avLst/>
              </a:prstGeom>
              <a:blipFill>
                <a:blip r:embed="rId4"/>
                <a:stretch>
                  <a:fillRect l="-596" t="-23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596988" y="5089896"/>
                <a:ext cx="6596229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n w="10541" cmpd="sng">
                                <a:noFill/>
                                <a:prstDash val="solid"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n w="10541" cmpd="sng">
                                <a:noFill/>
                                <a:prstDash val="solid"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n w="10541" cmpd="sng">
                                <a:noFill/>
                                <a:prstDash val="solid"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30</m:t>
                          </m:r>
                        </m:sub>
                      </m:sSub>
                      <m:r>
                        <a:rPr lang="en-US" i="1">
                          <a:ln w="10541" cmpd="sng">
                            <a:noFill/>
                            <a:prstDash val="solid"/>
                          </a:ln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n w="10541" cmpd="sng">
                                <a:noFill/>
                                <a:prstDash val="solid"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n w="10541" cmpd="sng">
                                    <a:noFill/>
                                    <a:prstDash val="solid"/>
                                  </a:ln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n w="10541" cmpd="sng">
                                    <a:noFill/>
                                    <a:prstDash val="solid"/>
                                  </a:ln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n w="10541" cmpd="sng">
                                    <a:noFill/>
                                    <a:prstDash val="solid"/>
                                  </a:ln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n w="10541" cmpd="sng">
                                <a:noFill/>
                                <a:prstDash val="solid"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n w="10541" cmpd="sng">
                                    <a:noFill/>
                                    <a:prstDash val="solid"/>
                                  </a:ln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n w="10541" cmpd="sng">
                                    <a:noFill/>
                                    <a:prstDash val="solid"/>
                                  </a:ln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n w="10541" cmpd="sng">
                                    <a:noFill/>
                                    <a:prstDash val="solid"/>
                                  </a:ln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n w="10541" cmpd="sng">
                                <a:noFill/>
                                <a:prstDash val="solid"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smtClean="0">
                          <a:ln w="10541" cmpd="sng">
                            <a:noFill/>
                            <a:prstDash val="solid"/>
                          </a:ln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  <m:r>
                        <a:rPr lang="en-US" b="0" i="1" smtClean="0">
                          <a:ln w="10541" cmpd="sng">
                            <a:noFill/>
                            <a:prstDash val="solid"/>
                          </a:ln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  <m:r>
                        <a:rPr lang="en-US" b="0" i="1" smtClean="0">
                          <a:ln w="10541" cmpd="sng">
                            <a:noFill/>
                            <a:prstDash val="solid"/>
                          </a:ln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n w="10541" cmpd="sng">
                                <a:noFill/>
                                <a:prstDash val="solid"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n w="10541" cmpd="sng">
                                <a:noFill/>
                                <a:prstDash val="solid"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2000+4900</m:t>
                          </m:r>
                        </m:num>
                        <m:den>
                          <m:r>
                            <a:rPr lang="en-US" b="0" i="1" smtClean="0">
                              <a:ln w="10541" cmpd="sng">
                                <a:noFill/>
                                <a:prstDash val="solid"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n w="10541" cmpd="sng">
                            <a:noFill/>
                            <a:prstDash val="solid"/>
                          </a:ln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×30=103500</m:t>
                      </m:r>
                      <m:r>
                        <a:rPr lang="kk-KZ" b="0" i="1" smtClean="0">
                          <a:ln w="10541" cmpd="sng">
                            <a:noFill/>
                            <a:prstDash val="solid"/>
                          </a:ln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м</m:t>
                      </m:r>
                      <m:r>
                        <a:rPr lang="en-US" b="0" i="0" smtClean="0">
                          <a:ln w="10541" cmpd="sng">
                            <a:noFill/>
                            <a:prstDash val="solid"/>
                          </a:ln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=103,5</m:t>
                      </m:r>
                      <m:r>
                        <a:rPr lang="kk-KZ" b="0" i="0" smtClean="0">
                          <a:ln w="10541" cmpd="sng">
                            <a:noFill/>
                            <a:prstDash val="solid"/>
                          </a:ln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км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988" y="5089896"/>
                <a:ext cx="6596229" cy="6109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641146" y="6127744"/>
                <a:ext cx="55948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k-KZ" i="1" smtClean="0">
                        <a:ln w="10541" cmpd="sng">
                          <a:noFill/>
                          <a:prstDash val="solid"/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Ж</m:t>
                    </m:r>
                    <m:r>
                      <a:rPr lang="kk-KZ" b="0" i="1" smtClean="0">
                        <a:ln w="10541" cmpd="sng">
                          <a:noFill/>
                          <a:prstDash val="solid"/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ауабы</m:t>
                    </m:r>
                    <m:r>
                      <a:rPr lang="kk-KZ" b="0" i="0" smtClean="0">
                        <a:ln w="10541" cmpd="sng">
                          <a:noFill/>
                          <a:prstDash val="solid"/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:иә, жоспарлаған қашықтықты жүгіріп өтті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146" y="6127744"/>
                <a:ext cx="5594801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641146" y="4356603"/>
                <a:ext cx="17748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i="1" smtClean="0">
                          <a:ln w="10541" cmpd="sng">
                            <a:noFill/>
                            <a:prstDash val="solid"/>
                          </a:ln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Ж</m:t>
                      </m:r>
                      <m:r>
                        <a:rPr lang="kk-KZ" b="0" i="1" smtClean="0">
                          <a:ln w="10541" cmpd="sng">
                            <a:noFill/>
                            <a:prstDash val="solid"/>
                          </a:ln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ауабы</m:t>
                      </m:r>
                      <m:r>
                        <a:rPr lang="kk-KZ" b="0" i="0" smtClean="0">
                          <a:ln w="10541" cmpd="sng">
                            <a:noFill/>
                            <a:prstDash val="solid"/>
                          </a:ln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:</m:t>
                      </m:r>
                      <m:r>
                        <a:rPr lang="kk-KZ" b="0" i="1" smtClean="0">
                          <a:ln w="10541" cmpd="sng">
                            <a:noFill/>
                            <a:prstDash val="solid"/>
                          </a:ln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4,9км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146" y="4356603"/>
                <a:ext cx="1774845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07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4267200" y="1123358"/>
            <a:ext cx="79248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063959" y="1252148"/>
            <a:ext cx="743609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k-KZ" sz="20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Пиццерияда бірдей қалыңдықта 2 түрлі пішінде дөңгелек тәрізді пицца жасалынады. Кішкентай пиццаның диаметрі 30 см және бағасы 30 зед. Үлкен пиццаның диаметрі 40 см және бағасы 40 зед.</a:t>
            </a:r>
          </a:p>
          <a:p>
            <a:r>
              <a:rPr lang="kk-KZ" sz="20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1 сұрақ. </a:t>
            </a:r>
            <a:r>
              <a:rPr lang="kk-KZ" sz="20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Қайсы пиццаны сатып алған тиімді? Жауабыңызды түсіндіріңіз?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91931" y="471349"/>
            <a:ext cx="9071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Пицца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4817" t="28653" r="8460" b="15361"/>
          <a:stretch/>
        </p:blipFill>
        <p:spPr>
          <a:xfrm>
            <a:off x="8976575" y="1252148"/>
            <a:ext cx="2524260" cy="216365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72982" y="1123359"/>
            <a:ext cx="79248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3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4267200" y="1123358"/>
            <a:ext cx="79248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63959" y="1252148"/>
                <a:ext cx="7554524" cy="40405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just"/>
                <a:r>
                  <a:rPr lang="kk-KZ" sz="2000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	Пиццерияда бірдей қалыңдықта 2 түрлі пішінде дөңгелек тәрізді пицца жасалынады. Кішкентай пиццаның диаметрі 30 см және бағасы 30 зед. Үлкен пиццаның диаметрі 40 см және бағасы 40 зед.</a:t>
                </a:r>
              </a:p>
              <a:p>
                <a:r>
                  <a:rPr lang="kk-KZ" sz="2000" b="1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	1 сұрақ. </a:t>
                </a:r>
                <a:r>
                  <a:rPr lang="kk-KZ" sz="2000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Қайсы пиццаны сатып алған тиімді? Жауабыңызды түсіндіріңіз?</a:t>
                </a:r>
              </a:p>
              <a:p>
                <a:endParaRPr lang="kk-KZ" sz="2000" dirty="0">
                  <a:ln w="10541" cmpd="sng">
                    <a:noFill/>
                    <a:prstDash val="solid"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kk-KZ" sz="2000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Кіші пиццаның ауданы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n w="10541" cmpd="sng">
                          <a:noFill/>
                          <a:prstDash val="solid"/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  <m:r>
                      <a:rPr lang="en-US" sz="2000" b="0" i="0" smtClean="0">
                        <a:ln w="10541" cmpd="sng">
                          <a:noFill/>
                          <a:prstDash val="solid"/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kk-KZ" sz="2000" i="1" smtClean="0">
                        <a:ln w="10541" cmpd="sng">
                          <a:noFill/>
                          <a:prstDash val="solid"/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𝜋</m:t>
                    </m:r>
                    <m:r>
                      <a:rPr lang="kk-KZ" sz="2000" i="1" smtClean="0">
                        <a:ln w="10541" cmpd="sng">
                          <a:noFill/>
                          <a:prstDash val="solid"/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kk-KZ" sz="2000" b="0" i="1" smtClean="0">
                            <a:ln w="10541" cmpd="sng">
                              <a:noFill/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kk-KZ" sz="2000" i="1">
                            <a:ln w="10541" cmpd="sng">
                              <a:noFill/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kk-KZ" sz="2000" i="1">
                                <a:ln w="10541" cmpd="sng">
                                  <a:noFill/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kk-KZ" sz="2000" i="1">
                                <a:ln w="10541" cmpd="sng">
                                  <a:noFill/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30</m:t>
                            </m:r>
                          </m:num>
                          <m:den>
                            <m:r>
                              <a:rPr lang="kk-KZ" sz="2000" i="1">
                                <a:ln w="10541" cmpd="sng">
                                  <a:noFill/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kk-KZ" sz="2000" i="1">
                            <a:ln w="10541" cmpd="sng">
                              <a:noFill/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kk-KZ" sz="2000" b="0" i="1" smtClean="0">
                            <a:ln w="10541" cmpd="sng">
                              <a:noFill/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n w="10541" cmpd="sng">
                          <a:noFill/>
                          <a:prstDash val="solid"/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=225</m:t>
                    </m:r>
                    <m:r>
                      <a:rPr lang="en-US" sz="2000" b="0" i="1" smtClean="0">
                        <a:ln w="10541" cmpd="sng">
                          <a:noFill/>
                          <a:prstDash val="solid"/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𝜋</m:t>
                    </m:r>
                  </m:oMath>
                </a14:m>
                <a:r>
                  <a:rPr lang="kk-KZ" sz="2000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kk-KZ" sz="2000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зедке бағаланатын аудан</a:t>
                </a:r>
                <a:r>
                  <a:rPr lang="ru-RU" sz="2000" dirty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23.6 </a:t>
                </a:r>
                <a:r>
                  <a:rPr lang="ru-RU" sz="2000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см²</a:t>
                </a:r>
              </a:p>
              <a:p>
                <a:r>
                  <a:rPr lang="kk-KZ" sz="2000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Үлкен </a:t>
                </a:r>
                <a:r>
                  <a:rPr lang="kk-KZ" sz="2000" dirty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пиццаның ауданы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n w="10541" cmpd="sng">
                          <a:noFill/>
                          <a:prstDash val="solid"/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  <m:r>
                      <a:rPr lang="en-US" sz="2000" b="0" i="0" smtClean="0">
                        <a:ln w="10541" cmpd="sng">
                          <a:noFill/>
                          <a:prstDash val="solid"/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kk-KZ" sz="2000" i="1">
                        <a:ln w="10541" cmpd="sng">
                          <a:noFill/>
                          <a:prstDash val="solid"/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𝜋</m:t>
                    </m:r>
                    <m:r>
                      <a:rPr lang="kk-KZ" sz="2000" i="1">
                        <a:ln w="10541" cmpd="sng">
                          <a:noFill/>
                          <a:prstDash val="solid"/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kk-KZ" sz="2000" i="1">
                            <a:ln w="10541" cmpd="sng">
                              <a:noFill/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kk-KZ" sz="2000" i="1">
                            <a:ln w="10541" cmpd="sng">
                              <a:noFill/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kk-KZ" sz="2000" i="1">
                                <a:ln w="10541" cmpd="sng">
                                  <a:noFill/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ru-RU" sz="2000" b="0" i="1" smtClean="0">
                                <a:ln w="10541" cmpd="sng">
                                  <a:noFill/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kk-KZ" sz="2000" i="1">
                                <a:ln w="10541" cmpd="sng">
                                  <a:noFill/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kk-KZ" sz="2000" i="1">
                                <a:ln w="10541" cmpd="sng">
                                  <a:noFill/>
                                  <a:prstDash val="solid"/>
                                </a:ln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kk-KZ" sz="2000" i="1">
                            <a:ln w="10541" cmpd="sng">
                              <a:noFill/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kk-KZ" sz="2000" i="1">
                            <a:ln w="10541" cmpd="sng">
                              <a:noFill/>
                              <a:prstDash val="solid"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n w="10541" cmpd="sng">
                          <a:noFill/>
                          <a:prstDash val="solid"/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ru-RU" sz="2000" b="0" i="1" smtClean="0">
                        <a:ln w="10541" cmpd="sng">
                          <a:noFill/>
                          <a:prstDash val="solid"/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400</m:t>
                    </m:r>
                    <m:r>
                      <a:rPr lang="en-US" sz="2000" i="1">
                        <a:ln w="10541" cmpd="sng">
                          <a:noFill/>
                          <a:prstDash val="solid"/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𝜋</m:t>
                    </m:r>
                  </m:oMath>
                </a14:m>
                <a:r>
                  <a:rPr lang="kk-KZ" sz="2000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2000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kk-KZ" sz="2000" dirty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зедке бағаланатын аудан</a:t>
                </a:r>
                <a:r>
                  <a:rPr lang="ru-RU" sz="2000" dirty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31.4 </a:t>
                </a:r>
                <a:r>
                  <a:rPr lang="ru-RU" sz="2000" dirty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см²</a:t>
                </a:r>
              </a:p>
              <a:p>
                <a:r>
                  <a:rPr lang="ru-RU" sz="2000" dirty="0" err="1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Сондықтан</a:t>
                </a:r>
                <a:r>
                  <a:rPr lang="ru-RU" sz="2000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err="1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үлкен</a:t>
                </a:r>
                <a:r>
                  <a:rPr lang="ru-RU" sz="2000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err="1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пиццаны</a:t>
                </a:r>
                <a:r>
                  <a:rPr lang="ru-RU" sz="2000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err="1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алған</a:t>
                </a:r>
                <a:r>
                  <a:rPr lang="ru-RU" sz="2000" dirty="0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err="1" smtClean="0">
                    <a:ln w="10541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тиімдірек</a:t>
                </a:r>
                <a:endParaRPr lang="ru-RU" sz="2000" dirty="0">
                  <a:ln w="10541" cmpd="sng">
                    <a:noFill/>
                    <a:prstDash val="solid"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59" y="1252148"/>
                <a:ext cx="7554524" cy="4040593"/>
              </a:xfrm>
              <a:prstGeom prst="rect">
                <a:avLst/>
              </a:prstGeom>
              <a:blipFill>
                <a:blip r:embed="rId2"/>
                <a:stretch>
                  <a:fillRect l="-888" t="-754" r="-1211" b="-18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991931" y="471349"/>
            <a:ext cx="9071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Пицца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4817" t="28653" r="8460" b="15361"/>
          <a:stretch/>
        </p:blipFill>
        <p:spPr>
          <a:xfrm>
            <a:off x="8976575" y="1252148"/>
            <a:ext cx="2524260" cy="216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4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4267200" y="561051"/>
            <a:ext cx="79248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063959" y="558155"/>
            <a:ext cx="1112804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k-KZ" sz="2000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20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Төменде </a:t>
            </a:r>
            <a:r>
              <a:rPr lang="kk-KZ" sz="2000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ойын кубиктері көрсетілген</a:t>
            </a:r>
            <a:r>
              <a:rPr lang="kk-KZ" sz="20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Ойын </a:t>
            </a:r>
            <a:r>
              <a:rPr lang="kk-KZ" sz="2000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кубиктері үшін мына ереже </a:t>
            </a:r>
            <a:r>
              <a:rPr lang="kk-KZ" sz="20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орындалады: кубиктің </a:t>
            </a:r>
            <a:r>
              <a:rPr lang="kk-KZ" sz="2000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 келген қарама-қарсы екі жағының, ұпайларының қосындысы жетіге </a:t>
            </a:r>
            <a:r>
              <a:rPr lang="kk-KZ" sz="20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тең болады.</a:t>
            </a:r>
          </a:p>
          <a:p>
            <a:pPr algn="just"/>
            <a:r>
              <a:rPr lang="kk-KZ" sz="20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b="1" dirty="0" smtClean="0">
              <a:ln w="10541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>
              <a:ln w="10541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ln w="10541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>
              <a:ln w="10541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ln w="10541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сұрақ. </a:t>
            </a:r>
            <a:r>
              <a:rPr lang="kk-KZ" sz="2000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 қағаздың бөліктерін клеймен қосып, ойын кубиктерін өздеріңе жасауға болады</a:t>
            </a:r>
            <a:r>
              <a:rPr lang="kk-KZ" sz="20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Оны </a:t>
            </a:r>
            <a:r>
              <a:rPr lang="en-US" sz="20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kk-KZ" sz="2000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ртүрлі т</a:t>
            </a:r>
            <a:r>
              <a:rPr lang="en-US" sz="2000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kk-KZ" sz="2000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сілмен жасауға болады. Төменде ұпай сандары көрсетілген, кубиктердің </a:t>
            </a:r>
            <a:r>
              <a:rPr lang="kk-KZ" sz="20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төрт түрлі </a:t>
            </a:r>
            <a:r>
              <a:rPr lang="kk-KZ" sz="2000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жазбасы берілген. Осы жазбалардан, қарама-қарсы жақтарының </a:t>
            </a:r>
            <a:r>
              <a:rPr lang="kk-KZ" sz="20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ұпайларының қосындысы </a:t>
            </a:r>
            <a:r>
              <a:rPr lang="kk-KZ" sz="2000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7-ге тең болатын, кубиктер жасауға болады. Келесі кестедегі </a:t>
            </a:r>
            <a:r>
              <a:rPr lang="en-US" sz="2000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kk-KZ" sz="2000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рбір </a:t>
            </a:r>
            <a:r>
              <a:rPr lang="kk-KZ" sz="20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жолда</a:t>
            </a:r>
            <a:r>
              <a:rPr lang="en-US" sz="20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</a:t>
            </a:r>
            <a:r>
              <a:rPr lang="en-US" sz="2000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ə» </a:t>
            </a:r>
            <a:r>
              <a:rPr lang="kk-KZ" sz="2000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 «Жоқ» сөзін </a:t>
            </a:r>
            <a:r>
              <a:rPr lang="kk-KZ" sz="20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белгілеңіз</a:t>
            </a:r>
            <a:endParaRPr lang="ru-RU" sz="2000" dirty="0">
              <a:ln w="10541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1536" y="34935"/>
            <a:ext cx="9071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/>
              <a:t>Ойын</a:t>
            </a:r>
            <a:r>
              <a:rPr lang="ru-RU" sz="2800" dirty="0"/>
              <a:t> </a:t>
            </a:r>
            <a:r>
              <a:rPr lang="ru-RU" sz="2800" dirty="0" err="1"/>
              <a:t>кубиктері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64556" y="4302952"/>
          <a:ext cx="8128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116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кескін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Ережеге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ə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йкес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қарама-қарсы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жақтарының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ұпайларының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қосындысы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жетіге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тең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ə /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Жоқ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ə /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Жоқ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ə /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Жоқ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ə /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Жоқ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ə /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Жоқ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2647" t="42860" r="6183" b="40034"/>
          <a:stretch/>
        </p:blipFill>
        <p:spPr>
          <a:xfrm>
            <a:off x="1624536" y="1403797"/>
            <a:ext cx="10006885" cy="135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3959" y="947038"/>
            <a:ext cx="111280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endParaRPr lang="kk-KZ" sz="2000" b="1" dirty="0" smtClean="0">
              <a:ln w="10541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n w="10541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4716" y="1193259"/>
            <a:ext cx="99900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D0D0D"/>
                </a:solidFill>
                <a:latin typeface="Söhne"/>
              </a:rPr>
              <a:t>Абай </a:t>
            </a:r>
            <a:r>
              <a:rPr lang="ru-RU" sz="2000" dirty="0" err="1" smtClean="0">
                <a:solidFill>
                  <a:srgbClr val="0D0D0D"/>
                </a:solidFill>
                <a:latin typeface="Söhne"/>
              </a:rPr>
              <a:t>өз</a:t>
            </a:r>
            <a:r>
              <a:rPr lang="ru-RU" sz="2000" dirty="0" smtClean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 smtClean="0">
                <a:solidFill>
                  <a:srgbClr val="0D0D0D"/>
                </a:solidFill>
                <a:latin typeface="Söhne"/>
              </a:rPr>
              <a:t>егістік</a:t>
            </a:r>
            <a:r>
              <a:rPr lang="ru-RU" sz="2000" dirty="0" smtClean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 smtClean="0">
                <a:solidFill>
                  <a:srgbClr val="0D0D0D"/>
                </a:solidFill>
                <a:latin typeface="Söhne"/>
              </a:rPr>
              <a:t>алқабында</a:t>
            </a:r>
            <a:r>
              <a:rPr lang="ru-RU" sz="2000" dirty="0" smtClean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 smtClean="0">
                <a:solidFill>
                  <a:srgbClr val="0D0D0D"/>
                </a:solidFill>
                <a:latin typeface="Söhne"/>
              </a:rPr>
              <a:t>бидай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 smtClean="0">
                <a:solidFill>
                  <a:srgbClr val="0D0D0D"/>
                </a:solidFill>
                <a:latin typeface="Söhne"/>
              </a:rPr>
              <a:t>егеді</a:t>
            </a:r>
            <a:r>
              <a:rPr lang="ru-RU" sz="2000" dirty="0" smtClean="0">
                <a:solidFill>
                  <a:srgbClr val="0D0D0D"/>
                </a:solidFill>
                <a:latin typeface="Söhne"/>
              </a:rPr>
              <a:t>. </a:t>
            </a:r>
            <a:r>
              <a:rPr lang="ru-RU" sz="2000" dirty="0" err="1" smtClean="0">
                <a:solidFill>
                  <a:srgbClr val="0D0D0D"/>
                </a:solidFill>
                <a:latin typeface="Söhne"/>
              </a:rPr>
              <a:t>Ол</a:t>
            </a:r>
            <a:r>
              <a:rPr lang="ru-RU" sz="2000" dirty="0" smtClean="0">
                <a:solidFill>
                  <a:srgbClr val="0D0D0D"/>
                </a:solidFill>
                <a:latin typeface="Söhne"/>
              </a:rPr>
              <a:t> осы </a:t>
            </a:r>
            <a:r>
              <a:rPr lang="ru-RU" sz="2000" dirty="0" err="1" smtClean="0">
                <a:solidFill>
                  <a:srgbClr val="0D0D0D"/>
                </a:solidFill>
                <a:latin typeface="Söhne"/>
              </a:rPr>
              <a:t>жылы</a:t>
            </a:r>
            <a:r>
              <a:rPr lang="ru-RU" sz="2000" dirty="0" smtClean="0">
                <a:solidFill>
                  <a:srgbClr val="0D0D0D"/>
                </a:solidFill>
                <a:latin typeface="Söhne"/>
              </a:rPr>
              <a:t>  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500 </a:t>
            </a:r>
            <a:r>
              <a:rPr lang="ru-RU" sz="2000" dirty="0" smtClean="0">
                <a:solidFill>
                  <a:srgbClr val="0D0D0D"/>
                </a:solidFill>
                <a:latin typeface="Söhne"/>
              </a:rPr>
              <a:t>центнер </a:t>
            </a:r>
            <a:r>
              <a:rPr lang="ru-RU" sz="2000" dirty="0" err="1" smtClean="0">
                <a:solidFill>
                  <a:srgbClr val="0D0D0D"/>
                </a:solidFill>
                <a:latin typeface="Söhne"/>
              </a:rPr>
              <a:t>өнім</a:t>
            </a:r>
            <a:r>
              <a:rPr lang="ru-RU" sz="2000" dirty="0" smtClean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 smtClean="0">
                <a:solidFill>
                  <a:srgbClr val="0D0D0D"/>
                </a:solidFill>
                <a:latin typeface="Söhne"/>
              </a:rPr>
              <a:t>жинады</a:t>
            </a:r>
            <a:r>
              <a:rPr lang="ru-RU" sz="2000" dirty="0" smtClean="0">
                <a:solidFill>
                  <a:srgbClr val="0D0D0D"/>
                </a:solidFill>
                <a:latin typeface="Söhne"/>
              </a:rPr>
              <a:t>. </a:t>
            </a:r>
            <a:r>
              <a:rPr lang="ru-RU" sz="2000" dirty="0" err="1">
                <a:solidFill>
                  <a:srgbClr val="0D0D0D"/>
                </a:solidFill>
                <a:latin typeface="Söhne"/>
              </a:rPr>
              <a:t>Алдыңғы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 smtClean="0">
                <a:solidFill>
                  <a:srgbClr val="0D0D0D"/>
                </a:solidFill>
                <a:latin typeface="Söhne"/>
              </a:rPr>
              <a:t>жылы</a:t>
            </a:r>
            <a:r>
              <a:rPr lang="ru-RU" sz="2000" dirty="0" smtClean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 smtClean="0">
                <a:solidFill>
                  <a:srgbClr val="0D0D0D"/>
                </a:solidFill>
                <a:latin typeface="Söhne"/>
              </a:rPr>
              <a:t>биылғы</a:t>
            </a:r>
            <a:r>
              <a:rPr lang="ru-RU" sz="2000" dirty="0" smtClean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 smtClean="0">
                <a:solidFill>
                  <a:srgbClr val="0D0D0D"/>
                </a:solidFill>
                <a:latin typeface="Söhne"/>
              </a:rPr>
              <a:t>жылдан</a:t>
            </a:r>
            <a:r>
              <a:rPr lang="ru-RU" sz="2000" dirty="0" smtClean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>
                <a:solidFill>
                  <a:srgbClr val="0D0D0D"/>
                </a:solidFill>
                <a:latin typeface="Söhne"/>
              </a:rPr>
              <a:t>20</a:t>
            </a:r>
            <a:r>
              <a:rPr lang="ru-RU" sz="2000" dirty="0" smtClean="0">
                <a:solidFill>
                  <a:srgbClr val="0D0D0D"/>
                </a:solidFill>
                <a:latin typeface="Söhne"/>
              </a:rPr>
              <a:t>%-</a:t>
            </a:r>
            <a:r>
              <a:rPr lang="ru-RU" sz="2000" dirty="0" err="1" smtClean="0">
                <a:solidFill>
                  <a:srgbClr val="0D0D0D"/>
                </a:solidFill>
                <a:latin typeface="Söhne"/>
              </a:rPr>
              <a:t>ға</a:t>
            </a:r>
            <a:r>
              <a:rPr lang="ru-RU" sz="2000" dirty="0" smtClean="0">
                <a:solidFill>
                  <a:srgbClr val="0D0D0D"/>
                </a:solidFill>
                <a:latin typeface="Söhne"/>
              </a:rPr>
              <a:t> аз </a:t>
            </a:r>
            <a:r>
              <a:rPr lang="ru-RU" sz="2000" dirty="0" err="1" smtClean="0">
                <a:solidFill>
                  <a:srgbClr val="0D0D0D"/>
                </a:solidFill>
                <a:latin typeface="Söhne"/>
              </a:rPr>
              <a:t>өнім</a:t>
            </a:r>
            <a:r>
              <a:rPr lang="ru-RU" sz="2000" dirty="0" smtClean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 smtClean="0">
                <a:solidFill>
                  <a:srgbClr val="0D0D0D"/>
                </a:solidFill>
                <a:latin typeface="Söhne"/>
              </a:rPr>
              <a:t>алған</a:t>
            </a:r>
            <a:r>
              <a:rPr lang="ru-RU" sz="2000" dirty="0" smtClean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000" dirty="0" err="1" smtClean="0">
                <a:solidFill>
                  <a:srgbClr val="0D0D0D"/>
                </a:solidFill>
                <a:latin typeface="Söhne"/>
              </a:rPr>
              <a:t>еді</a:t>
            </a:r>
            <a:r>
              <a:rPr lang="ru-RU" sz="2000" dirty="0" smtClean="0">
                <a:solidFill>
                  <a:srgbClr val="0D0D0D"/>
                </a:solidFill>
                <a:latin typeface="Söhne"/>
              </a:rPr>
              <a:t>. </a:t>
            </a:r>
            <a:endParaRPr lang="ru-RU" sz="2000" dirty="0">
              <a:solidFill>
                <a:srgbClr val="0D0D0D"/>
              </a:solidFill>
              <a:latin typeface="Söhne"/>
            </a:endParaRPr>
          </a:p>
          <a:p>
            <a:r>
              <a:rPr lang="kk-KZ" sz="2000" dirty="0" smtClean="0">
                <a:solidFill>
                  <a:srgbClr val="0D0D0D"/>
                </a:solidFill>
                <a:latin typeface="Söhne"/>
              </a:rPr>
              <a:t>1 сұрақ. Абай алдыңғы жылы неше өнім алды?</a:t>
            </a:r>
          </a:p>
          <a:p>
            <a:r>
              <a:rPr lang="kk-KZ" sz="2000" dirty="0" smtClean="0">
                <a:solidFill>
                  <a:srgbClr val="0D0D0D"/>
                </a:solidFill>
                <a:latin typeface="Söhne"/>
              </a:rPr>
              <a:t>2 сұрақ. Абай биыл алдыңғы жылға қарағанда қанша пайыз артық өнім жинады?</a:t>
            </a:r>
            <a:endParaRPr lang="ru-RU" sz="2000" dirty="0" err="1">
              <a:solidFill>
                <a:srgbClr val="0D0D0D"/>
              </a:solidFill>
              <a:latin typeface="Söhne"/>
            </a:endParaRPr>
          </a:p>
        </p:txBody>
      </p:sp>
      <p:pic>
        <p:nvPicPr>
          <p:cNvPr id="1026" name="Picture 2" descr="https://inbusiness.kz/uploads/13/images/Mhmikxq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63" y="3067719"/>
            <a:ext cx="4724400" cy="318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62992" y="299836"/>
            <a:ext cx="2762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0D0D0D"/>
                </a:solidFill>
                <a:latin typeface="Söhne"/>
              </a:rPr>
              <a:t>Егістік</a:t>
            </a:r>
            <a:r>
              <a:rPr lang="ru-RU" sz="2800" b="1" dirty="0" smtClean="0">
                <a:solidFill>
                  <a:srgbClr val="0D0D0D"/>
                </a:solidFill>
                <a:latin typeface="Söhne"/>
              </a:rPr>
              <a:t> </a:t>
            </a:r>
            <a:r>
              <a:rPr lang="ru-RU" sz="2800" b="1" dirty="0" err="1" smtClean="0">
                <a:solidFill>
                  <a:srgbClr val="0D0D0D"/>
                </a:solidFill>
                <a:latin typeface="Söhne"/>
              </a:rPr>
              <a:t>алқабы</a:t>
            </a:r>
            <a:endParaRPr lang="ru-RU" sz="28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267200" y="1074421"/>
            <a:ext cx="79248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-304800" y="1074421"/>
            <a:ext cx="79248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85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2088</TotalTime>
  <Words>418</Words>
  <Application>Microsoft Office PowerPoint</Application>
  <PresentationFormat>Широкоэкранный</PresentationFormat>
  <Paragraphs>111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Söhne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Абай-ЖОМ</cp:lastModifiedBy>
  <cp:revision>145</cp:revision>
  <cp:lastPrinted>2024-02-09T03:25:19Z</cp:lastPrinted>
  <dcterms:created xsi:type="dcterms:W3CDTF">2021-06-25T08:46:26Z</dcterms:created>
  <dcterms:modified xsi:type="dcterms:W3CDTF">2024-02-09T03:25:56Z</dcterms:modified>
</cp:coreProperties>
</file>